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1"/>
  </p:notesMasterIdLst>
  <p:handoutMasterIdLst>
    <p:handoutMasterId r:id="rId12"/>
  </p:handoutMasterIdLst>
  <p:sldIdLst>
    <p:sldId id="306" r:id="rId5"/>
    <p:sldId id="308" r:id="rId6"/>
    <p:sldId id="294" r:id="rId7"/>
    <p:sldId id="313" r:id="rId8"/>
    <p:sldId id="314" r:id="rId9"/>
    <p:sldId id="312" r:id="rId10"/>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967" autoAdjust="0"/>
  </p:normalViewPr>
  <p:slideViewPr>
    <p:cSldViewPr snapToGrid="0">
      <p:cViewPr>
        <p:scale>
          <a:sx n="75" d="100"/>
          <a:sy n="75" d="100"/>
        </p:scale>
        <p:origin x="974" y="-4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CD3759D-E09A-4AE0-A388-1231C4633D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a:extLst>
              <a:ext uri="{FF2B5EF4-FFF2-40B4-BE49-F238E27FC236}">
                <a16:creationId xmlns:a16="http://schemas.microsoft.com/office/drawing/2014/main" id="{7F10A045-7838-4C9C-94BA-7C45047DD3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7D9867-113D-473F-8C92-70361E8E0A16}" type="datetime1">
              <a:rPr lang="es-MX" smtClean="0"/>
              <a:t>06/10/2024</a:t>
            </a:fld>
            <a:endParaRPr lang="es-MX" dirty="0"/>
          </a:p>
        </p:txBody>
      </p:sp>
      <p:sp>
        <p:nvSpPr>
          <p:cNvPr id="4" name="Marcador de pie de página 3">
            <a:extLst>
              <a:ext uri="{FF2B5EF4-FFF2-40B4-BE49-F238E27FC236}">
                <a16:creationId xmlns:a16="http://schemas.microsoft.com/office/drawing/2014/main" id="{61C1BE74-43CC-4E1E-96A1-2915E1DF3C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5" name="Marcador de número de diapositiva 4">
            <a:extLst>
              <a:ext uri="{FF2B5EF4-FFF2-40B4-BE49-F238E27FC236}">
                <a16:creationId xmlns:a16="http://schemas.microsoft.com/office/drawing/2014/main" id="{89E2044D-3D0A-45EF-A01C-6FC583A199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8B53EA-BA60-486D-BE96-03634DF71F6B}" type="slidenum">
              <a:rPr lang="es-MX" smtClean="0"/>
              <a:t>‹Nº›</a:t>
            </a:fld>
            <a:endParaRPr lang="es-MX"/>
          </a:p>
        </p:txBody>
      </p:sp>
    </p:spTree>
    <p:extLst>
      <p:ext uri="{BB962C8B-B14F-4D97-AF65-F5344CB8AC3E}">
        <p14:creationId xmlns:p14="http://schemas.microsoft.com/office/powerpoint/2010/main" val="414945845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31CD03-B6F7-498A-8A73-3ACB21A4B941}" type="datetime1">
              <a:rPr lang="es-MX" smtClean="0"/>
              <a:pPr/>
              <a:t>06/10/2024</a:t>
            </a:fld>
            <a:endParaRPr lang="es-MX"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es-MX" noProof="0" smtClean="0"/>
              <a:t>‹Nº›</a:t>
            </a:fld>
            <a:endParaRPr lang="es-MX"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1</a:t>
            </a:fld>
            <a:endParaRPr lang="es-MX"/>
          </a:p>
        </p:txBody>
      </p:sp>
    </p:spTree>
    <p:extLst>
      <p:ext uri="{BB962C8B-B14F-4D97-AF65-F5344CB8AC3E}">
        <p14:creationId xmlns:p14="http://schemas.microsoft.com/office/powerpoint/2010/main" val="304316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2</a:t>
            </a:fld>
            <a:endParaRPr lang="es-MX"/>
          </a:p>
        </p:txBody>
      </p:sp>
    </p:spTree>
    <p:extLst>
      <p:ext uri="{BB962C8B-B14F-4D97-AF65-F5344CB8AC3E}">
        <p14:creationId xmlns:p14="http://schemas.microsoft.com/office/powerpoint/2010/main" val="724434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3</a:t>
            </a:fld>
            <a:endParaRPr lang="es-MX"/>
          </a:p>
        </p:txBody>
      </p:sp>
    </p:spTree>
    <p:extLst>
      <p:ext uri="{BB962C8B-B14F-4D97-AF65-F5344CB8AC3E}">
        <p14:creationId xmlns:p14="http://schemas.microsoft.com/office/powerpoint/2010/main" val="3642463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4</a:t>
            </a:fld>
            <a:endParaRPr lang="es-MX"/>
          </a:p>
        </p:txBody>
      </p:sp>
    </p:spTree>
    <p:extLst>
      <p:ext uri="{BB962C8B-B14F-4D97-AF65-F5344CB8AC3E}">
        <p14:creationId xmlns:p14="http://schemas.microsoft.com/office/powerpoint/2010/main" val="4228429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6</a:t>
            </a:fld>
            <a:endParaRPr lang="es-MX"/>
          </a:p>
        </p:txBody>
      </p:sp>
    </p:spTree>
    <p:extLst>
      <p:ext uri="{BB962C8B-B14F-4D97-AF65-F5344CB8AC3E}">
        <p14:creationId xmlns:p14="http://schemas.microsoft.com/office/powerpoint/2010/main" val="1982614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rtlCol="0" anchor="b"/>
          <a:lstStyle>
            <a:lvl1pPr algn="l">
              <a:defRPr sz="6000" b="1" i="0" cap="all" baseline="0"/>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Haga clic para editar el estilo de subtítulo del patrón</a:t>
            </a:r>
          </a:p>
        </p:txBody>
      </p:sp>
      <p:cxnSp>
        <p:nvCxnSpPr>
          <p:cNvPr id="11" name="Conector recto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del texto maestro</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sp>
        <p:nvSpPr>
          <p:cNvPr id="5" name="Marcador de posición de texto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
        <p:nvSpPr>
          <p:cNvPr id="15" name="Marcador de posición de texto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17" name="Marcador de posición de contenido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iapositiva d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es-MX" noProof="0"/>
              <a:t>Título</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
        <p:nvSpPr>
          <p:cNvPr id="5" name="Marcador de posición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es-ES" noProof="0"/>
              <a:t>Haga clic en el icono para agregar una imagen</a:t>
            </a:r>
            <a:endParaRPr lang="es-MX" noProof="0"/>
          </a:p>
        </p:txBody>
      </p:sp>
      <p:sp>
        <p:nvSpPr>
          <p:cNvPr id="10" name="Marcador de posición de imagen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es-ES" noProof="0"/>
              <a:t>Haga clic en el icono para agregar una imagen</a:t>
            </a:r>
            <a:endParaRPr lang="es-MX" noProof="0"/>
          </a:p>
        </p:txBody>
      </p:sp>
      <p:sp>
        <p:nvSpPr>
          <p:cNvPr id="11" name="Marcador de posición de imagen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es-ES" noProof="0"/>
              <a:t>Haga clic en el icono para agregar una imagen</a:t>
            </a:r>
            <a:endParaRPr lang="es-MX" noProof="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Marcador de posición de imagen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endParaRPr lang="es-MX" noProof="0"/>
          </a:p>
        </p:txBody>
      </p:sp>
      <p:sp>
        <p:nvSpPr>
          <p:cNvPr id="32" name="Marcador de posición de imagen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endParaRPr lang="es-MX" noProof="0"/>
          </a:p>
        </p:txBody>
      </p:sp>
      <p:sp>
        <p:nvSpPr>
          <p:cNvPr id="31" name="Marcador de posición de imagen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endParaRPr lang="es-MX" noProof="0"/>
          </a:p>
        </p:txBody>
      </p:sp>
      <p:sp>
        <p:nvSpPr>
          <p:cNvPr id="30" name="Marcador de posición de imagen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endParaRPr lang="es-MX" noProof="0"/>
          </a:p>
        </p:txBody>
      </p:sp>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760720" y="585216"/>
            <a:ext cx="5276088" cy="2276856"/>
          </a:xfrm>
        </p:spPr>
        <p:txBody>
          <a:bodyPr rtlCol="0" anchor="b"/>
          <a:lstStyle>
            <a:lvl1pPr algn="r">
              <a:defRPr sz="4800" b="1" cap="all" spc="400" baseline="0">
                <a:solidFill>
                  <a:schemeClr val="bg1"/>
                </a:solidFill>
              </a:defRPr>
            </a:lvl1pPr>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sp>
        <p:nvSpPr>
          <p:cNvPr id="8" name="Gráfico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10" name="Gráfico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
        <p:nvSpPr>
          <p:cNvPr id="12" name="Gráfico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posición de tex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1"/>
                </a:solidFill>
              </a:defRPr>
            </a:lvl1pPr>
          </a:lstStyle>
          <a:p>
            <a:pPr lvl="0" rtl="0"/>
            <a:r>
              <a:rPr lang="es-MX" noProof="0"/>
              <a:t>Haz clic para modificar los estilos del texto maestro</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p:txBody>
          <a:bodyPr rtlCol="0"/>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es-MX" noProof="0"/>
              <a:t>Título de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6" name="Conector recto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es-MX" noProof="0"/>
              <a:t>3/9/20XX</a:t>
            </a:r>
          </a:p>
        </p:txBody>
      </p:sp>
      <p:sp>
        <p:nvSpPr>
          <p:cNvPr id="3" name="Marcador de posición de pie de página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es-MX" noProof="0"/>
              <a:t>Título de presentación</a:t>
            </a:r>
          </a:p>
        </p:txBody>
      </p:sp>
      <p:sp>
        <p:nvSpPr>
          <p:cNvPr id="4" name="Marcador de posición de número de diapositiva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5" name="Conector recto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4EF71768-C3FA-49EF-99EF-06E6C3B2846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texto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es-MX" noProof="0"/>
              <a:t>3/9/20XX</a:t>
            </a:r>
          </a:p>
        </p:txBody>
      </p:sp>
      <p:sp>
        <p:nvSpPr>
          <p:cNvPr id="6" name="Marcador de posición de pie de página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es-MX" noProof="0"/>
              <a:t>Título de presentación</a:t>
            </a:r>
          </a:p>
        </p:txBody>
      </p:sp>
      <p:sp>
        <p:nvSpPr>
          <p:cNvPr id="7" name="Marcador de posición de número de diapositiva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8" name="Conector recto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es-MX" noProof="0"/>
              <a:t>Haz clic para modificar el estilo de título del patrón</a:t>
            </a:r>
          </a:p>
        </p:txBody>
      </p:sp>
      <p:sp>
        <p:nvSpPr>
          <p:cNvPr id="3" name="Marcador de posición de imagen 2">
            <a:extLst>
              <a:ext uri="{FF2B5EF4-FFF2-40B4-BE49-F238E27FC236}">
                <a16:creationId xmlns:a16="http://schemas.microsoft.com/office/drawing/2014/main" id="{C55ED73B-8413-478D-80D7-B78B69763B69}"/>
              </a:ext>
            </a:extLst>
          </p:cNvPr>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ícono para agregar una imagen</a:t>
            </a:r>
          </a:p>
        </p:txBody>
      </p:sp>
      <p:sp>
        <p:nvSpPr>
          <p:cNvPr id="4" name="Marcador de posición de texto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es-MX" noProof="0"/>
              <a:t>3/9/20XX</a:t>
            </a:r>
          </a:p>
        </p:txBody>
      </p:sp>
      <p:sp>
        <p:nvSpPr>
          <p:cNvPr id="6" name="Marcador de posición de pie de página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es-MX" noProof="0"/>
              <a:t>Título de presentación</a:t>
            </a:r>
          </a:p>
        </p:txBody>
      </p:sp>
      <p:sp>
        <p:nvSpPr>
          <p:cNvPr id="7" name="Marcador de posición de número de diapositiva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8" name="Conector recto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a de Título 2">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594360"/>
            <a:ext cx="6272784" cy="2843784"/>
          </a:xfrm>
        </p:spPr>
        <p:txBody>
          <a:bodyPr rtlCol="0" anchor="b"/>
          <a:lstStyle>
            <a:lvl1pPr algn="l">
              <a:defRPr sz="5400" b="1" i="0" cap="all" baseline="0">
                <a:solidFill>
                  <a:schemeClr val="bg1"/>
                </a:solidFill>
              </a:defRPr>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cxnSp>
        <p:nvCxnSpPr>
          <p:cNvPr id="9" name="Conector recto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áfico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21" name="Gráfico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es-MX" noProof="0"/>
          </a:p>
        </p:txBody>
      </p:sp>
      <p:sp>
        <p:nvSpPr>
          <p:cNvPr id="23" name="Gráfico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Marcador de posición de imagen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es-ES" noProof="0"/>
              <a:t>Haga clic en el icono para agregar una imagen</a:t>
            </a:r>
            <a:endParaRPr lang="es-MX" noProof="0"/>
          </a:p>
        </p:txBody>
      </p:sp>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es-MX" noProof="0"/>
              <a:t>Título</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posición de tex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1"/>
                </a:solidFill>
              </a:defRPr>
            </a:lvl1pPr>
          </a:lstStyle>
          <a:p>
            <a:pPr lvl="0" rtl="0"/>
            <a:r>
              <a:rPr lang="es-MX" noProof="0"/>
              <a:t>Haz clic para modificar los estilos del texto maestro</a:t>
            </a:r>
          </a:p>
        </p:txBody>
      </p:sp>
      <p:sp>
        <p:nvSpPr>
          <p:cNvPr id="11" name="Gráfico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13" name="Gráfico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17" name="Gráfico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15" name="Marcador de posición de imagen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es-ES" noProof="0"/>
              <a:t>Haga clic en el icono para agregar una imagen</a:t>
            </a:r>
            <a:endParaRPr lang="es-MX" noProof="0"/>
          </a:p>
        </p:txBody>
      </p:sp>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rtlCol="0" anchor="b"/>
          <a:lstStyle>
            <a:lvl1pPr>
              <a:defRPr sz="5400"/>
            </a:lvl1pPr>
          </a:lstStyle>
          <a:p>
            <a:pPr rtl="0"/>
            <a:r>
              <a:rPr lang="es-MX" noProof="0"/>
              <a:t>Haz clic para modificar el estilo de título del patrón</a:t>
            </a:r>
          </a:p>
        </p:txBody>
      </p:sp>
      <p:sp>
        <p:nvSpPr>
          <p:cNvPr id="3" name="Marcador de contenido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p:txBody>
      </p:sp>
      <p:sp>
        <p:nvSpPr>
          <p:cNvPr id="4" name="Marcador de posición de fecha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9" name="Conector recto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áfico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
        <p:nvSpPr>
          <p:cNvPr id="19" name="Gráfico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897111348"/>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Encabezado de sección">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
        <p:nvSpPr>
          <p:cNvPr id="4" name="Gráfico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5" name="Gráfico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6" name="Gráfico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
        <p:nvSpPr>
          <p:cNvPr id="7" name="Gráfico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MX" noProof="0"/>
          </a:p>
        </p:txBody>
      </p:sp>
      <p:sp>
        <p:nvSpPr>
          <p:cNvPr id="11" name="Gráfico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es-MX" noProof="0"/>
          </a:p>
        </p:txBody>
      </p:sp>
      <p:sp>
        <p:nvSpPr>
          <p:cNvPr id="13" name="Gráfico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p:txBody>
          <a:bodyPr rtlCol="0"/>
          <a:lstStyle>
            <a:lvl1pPr>
              <a:defRPr sz="54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628CABF8-19D8-4F3C-994F-4D35EC7A2C3E}"/>
              </a:ext>
            </a:extLst>
          </p:cNvPr>
          <p:cNvSpPr>
            <a:spLocks noGrp="1"/>
          </p:cNvSpPr>
          <p:nvPr>
            <p:ph idx="1" hasCustomPrompt="1"/>
          </p:nvPr>
        </p:nvSpPr>
        <p:spPr/>
        <p:txBody>
          <a:bodyPr rtlCol="0"/>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7" name="Conector recto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apositiva del título ">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es-ES" noProof="0"/>
              <a:t>Haga clic para modificar el estilo de título del patrón</a:t>
            </a:r>
            <a:endParaRPr lang="es-MX" noProof="0"/>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editar el estilo de subtítulo del patrón</a:t>
            </a:r>
          </a:p>
        </p:txBody>
      </p:sp>
      <p:sp>
        <p:nvSpPr>
          <p:cNvPr id="5" name="Marcador de posición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es-ES" noProof="0"/>
              <a:t>Haga clic en el icono para agregar una imagen</a:t>
            </a:r>
            <a:endParaRPr lang="es-MX" noProof="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ítulo y contenido">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es-MX" noProof="0"/>
              <a:t>Título</a:t>
            </a:r>
          </a:p>
        </p:txBody>
      </p:sp>
      <p:sp>
        <p:nvSpPr>
          <p:cNvPr id="3" name="Marcador de posición de contenido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sp>
        <p:nvSpPr>
          <p:cNvPr id="9" name="Gráfico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MX" noProof="0"/>
          </a:p>
        </p:txBody>
      </p:sp>
      <p:sp>
        <p:nvSpPr>
          <p:cNvPr id="11" name="Gráfico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22263523"/>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257166-6921-4546-BA2C-99E464681F40}"/>
              </a:ext>
            </a:extLst>
          </p:cNvPr>
          <p:cNvSpPr>
            <a:spLocks noGrp="1"/>
          </p:cNvSpPr>
          <p:nvPr>
            <p:ph type="title" hasCustomPrompt="1"/>
          </p:nvPr>
        </p:nvSpPr>
        <p:spPr/>
        <p:txBody>
          <a:bodyPr rtlCol="0"/>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contenido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cxnSp>
        <p:nvCxnSpPr>
          <p:cNvPr id="8" name="Conector recto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áfico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2" name="Gráfico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4" name="Gráfico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posición de texto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es-MX" noProof="0"/>
              <a:t>Título de presentación</a:t>
            </a:r>
          </a:p>
        </p:txBody>
      </p:sp>
      <p:sp>
        <p:nvSpPr>
          <p:cNvPr id="6" name="Marcador de número de diapositiva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es-MX" noProof="0" smtClean="0"/>
              <a:t>‹Nº›</a:t>
            </a:fld>
            <a:endParaRPr lang="es-MX"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A9968B-2619-4F71-AB00-4C493E120805}"/>
              </a:ext>
            </a:extLst>
          </p:cNvPr>
          <p:cNvSpPr>
            <a:spLocks noGrp="1"/>
          </p:cNvSpPr>
          <p:nvPr>
            <p:ph type="ctrTitle"/>
          </p:nvPr>
        </p:nvSpPr>
        <p:spPr>
          <a:xfrm>
            <a:off x="1298448" y="594360"/>
            <a:ext cx="6896428" cy="2843784"/>
          </a:xfrm>
        </p:spPr>
        <p:txBody>
          <a:bodyPr rtlCol="0"/>
          <a:lstStyle/>
          <a:p>
            <a:pPr rtl="0"/>
            <a:r>
              <a:rPr lang="es-MX" sz="5400" spc="400" dirty="0" err="1">
                <a:solidFill>
                  <a:schemeClr val="bg1"/>
                </a:solidFill>
                <a:latin typeface="+mn-lt"/>
              </a:rPr>
              <a:t>GeoGreenView</a:t>
            </a:r>
            <a:endParaRPr lang="es-MX" dirty="0">
              <a:latin typeface="+mn-lt"/>
            </a:endParaRPr>
          </a:p>
        </p:txBody>
      </p:sp>
      <p:sp>
        <p:nvSpPr>
          <p:cNvPr id="3" name="Subtítulo 2">
            <a:extLst>
              <a:ext uri="{FF2B5EF4-FFF2-40B4-BE49-F238E27FC236}">
                <a16:creationId xmlns:a16="http://schemas.microsoft.com/office/drawing/2014/main" id="{A5F14073-9F68-4B7E-A576-26899D58C7A9}"/>
              </a:ext>
            </a:extLst>
          </p:cNvPr>
          <p:cNvSpPr>
            <a:spLocks noGrp="1"/>
          </p:cNvSpPr>
          <p:nvPr>
            <p:ph type="subTitle" idx="1"/>
          </p:nvPr>
        </p:nvSpPr>
        <p:spPr>
          <a:xfrm>
            <a:off x="5150734" y="4700016"/>
            <a:ext cx="5584322" cy="1197864"/>
          </a:xfrm>
        </p:spPr>
        <p:txBody>
          <a:bodyPr rtlCol="0"/>
          <a:lstStyle/>
          <a:p>
            <a:pPr rtl="0"/>
            <a:r>
              <a:rPr lang="es-MX" sz="2000" dirty="0" err="1">
                <a:solidFill>
                  <a:schemeClr val="bg1"/>
                </a:solidFill>
              </a:rPr>
              <a:t>TerraBytes</a:t>
            </a:r>
            <a:r>
              <a:rPr lang="es-MX" sz="2000" dirty="0">
                <a:solidFill>
                  <a:schemeClr val="bg1"/>
                </a:solidFill>
              </a:rPr>
              <a:t> Team</a:t>
            </a:r>
          </a:p>
          <a:p>
            <a:pPr rtl="0"/>
            <a:r>
              <a:rPr lang="es-MX" dirty="0"/>
              <a:t>NASA  International </a:t>
            </a:r>
            <a:r>
              <a:rPr lang="es-MX" dirty="0" err="1"/>
              <a:t>Space</a:t>
            </a:r>
            <a:r>
              <a:rPr lang="es-MX" dirty="0"/>
              <a:t> </a:t>
            </a:r>
            <a:r>
              <a:rPr lang="es-MX" dirty="0" err="1"/>
              <a:t>Apss</a:t>
            </a:r>
            <a:r>
              <a:rPr lang="es-MX" dirty="0"/>
              <a:t> </a:t>
            </a:r>
            <a:r>
              <a:rPr lang="es-MX" dirty="0" err="1"/>
              <a:t>Challenge</a:t>
            </a:r>
            <a:endParaRPr lang="es-MX" sz="2000" dirty="0">
              <a:solidFill>
                <a:schemeClr val="bg1"/>
              </a:solidFill>
            </a:endParaRPr>
          </a:p>
          <a:p>
            <a:pPr rtl="0"/>
            <a:endParaRPr lang="es-MX" dirty="0"/>
          </a:p>
        </p:txBody>
      </p:sp>
    </p:spTree>
    <p:extLst>
      <p:ext uri="{BB962C8B-B14F-4D97-AF65-F5344CB8AC3E}">
        <p14:creationId xmlns:p14="http://schemas.microsoft.com/office/powerpoint/2010/main" val="114769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15FF41-AFA4-4D25-AB42-AB034F4B4FEC}"/>
              </a:ext>
            </a:extLst>
          </p:cNvPr>
          <p:cNvSpPr>
            <a:spLocks noGrp="1"/>
          </p:cNvSpPr>
          <p:nvPr>
            <p:ph type="title"/>
          </p:nvPr>
        </p:nvSpPr>
        <p:spPr/>
        <p:txBody>
          <a:bodyPr rtlCol="0"/>
          <a:lstStyle/>
          <a:p>
            <a:pPr rtl="0"/>
            <a:r>
              <a:rPr lang="es-MX" sz="5400" dirty="0" err="1"/>
              <a:t>Introduction</a:t>
            </a:r>
            <a:endParaRPr lang="es-MX" dirty="0"/>
          </a:p>
        </p:txBody>
      </p:sp>
      <p:sp>
        <p:nvSpPr>
          <p:cNvPr id="4" name="Marcador de posición de contenido 3">
            <a:extLst>
              <a:ext uri="{FF2B5EF4-FFF2-40B4-BE49-F238E27FC236}">
                <a16:creationId xmlns:a16="http://schemas.microsoft.com/office/drawing/2014/main" id="{B0881FA9-F3B0-4912-B0E1-352094195C30}"/>
              </a:ext>
            </a:extLst>
          </p:cNvPr>
          <p:cNvSpPr>
            <a:spLocks noGrp="1"/>
          </p:cNvSpPr>
          <p:nvPr>
            <p:ph idx="1"/>
          </p:nvPr>
        </p:nvSpPr>
        <p:spPr/>
        <p:txBody>
          <a:bodyPr rtlCol="0"/>
          <a:lstStyle/>
          <a:p>
            <a:pPr algn="just" rtl="0"/>
            <a:r>
              <a:rPr lang="en-US" b="1" dirty="0" err="1"/>
              <a:t>GeoGreenView</a:t>
            </a:r>
            <a:r>
              <a:rPr lang="en-US" dirty="0"/>
              <a:t> is an interactive web-based tool designed to analyze and compare the green areas (vegetation) within urban spaces, focusing in our hometown: Puebla, México. </a:t>
            </a:r>
          </a:p>
          <a:p>
            <a:pPr algn="just" rtl="0"/>
            <a:r>
              <a:rPr lang="en-US" dirty="0"/>
              <a:t>This tool allows users to explore and visualize the distribution of green zones by dividing the city into grids and analyzing satellite images to detect urban vegetation. </a:t>
            </a:r>
            <a:endParaRPr lang="es-MX" sz="2000" dirty="0"/>
          </a:p>
          <a:p>
            <a:pPr rtl="0"/>
            <a:endParaRPr lang="es-MX" dirty="0"/>
          </a:p>
        </p:txBody>
      </p:sp>
      <p:sp>
        <p:nvSpPr>
          <p:cNvPr id="9" name="Marcador de posición de fecha 8">
            <a:extLst>
              <a:ext uri="{FF2B5EF4-FFF2-40B4-BE49-F238E27FC236}">
                <a16:creationId xmlns:a16="http://schemas.microsoft.com/office/drawing/2014/main" id="{D45C472E-4078-40A0-83A2-652E8356EDCB}"/>
              </a:ext>
            </a:extLst>
          </p:cNvPr>
          <p:cNvSpPr>
            <a:spLocks noGrp="1"/>
          </p:cNvSpPr>
          <p:nvPr>
            <p:ph type="dt" sz="half" idx="10"/>
          </p:nvPr>
        </p:nvSpPr>
        <p:spPr/>
        <p:txBody>
          <a:bodyPr rtlCol="0"/>
          <a:lstStyle/>
          <a:p>
            <a:pPr rtl="0"/>
            <a:r>
              <a:rPr lang="es-MX" dirty="0"/>
              <a:t>10/06/2024</a:t>
            </a:r>
          </a:p>
        </p:txBody>
      </p:sp>
      <p:sp>
        <p:nvSpPr>
          <p:cNvPr id="10" name="Marcador de posición de pie de página 9">
            <a:extLst>
              <a:ext uri="{FF2B5EF4-FFF2-40B4-BE49-F238E27FC236}">
                <a16:creationId xmlns:a16="http://schemas.microsoft.com/office/drawing/2014/main" id="{A8C7C3A0-5E78-49C8-B8D4-F3DF62B2BC93}"/>
              </a:ext>
            </a:extLst>
          </p:cNvPr>
          <p:cNvSpPr>
            <a:spLocks noGrp="1"/>
          </p:cNvSpPr>
          <p:nvPr>
            <p:ph type="ftr" sz="quarter" idx="11"/>
          </p:nvPr>
        </p:nvSpPr>
        <p:spPr/>
        <p:txBody>
          <a:bodyPr rtlCol="0"/>
          <a:lstStyle/>
          <a:p>
            <a:pPr rtl="0"/>
            <a:r>
              <a:rPr lang="es-MX" dirty="0" err="1"/>
              <a:t>Geogreenview</a:t>
            </a:r>
            <a:r>
              <a:rPr lang="es-MX" dirty="0"/>
              <a:t> </a:t>
            </a:r>
            <a:r>
              <a:rPr lang="es-MX" dirty="0" err="1"/>
              <a:t>project</a:t>
            </a:r>
            <a:endParaRPr lang="es-MX" dirty="0"/>
          </a:p>
        </p:txBody>
      </p:sp>
      <p:sp>
        <p:nvSpPr>
          <p:cNvPr id="11" name="Marcador de posición de número de diapositiva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rtlCol="0"/>
          <a:lstStyle/>
          <a:p>
            <a:pPr rtl="0"/>
            <a:fld id="{D8DA9DAA-006C-4F4B-980E-E3DF019B24E2}" type="slidenum">
              <a:rPr lang="es-MX" smtClean="0"/>
              <a:pPr rtl="0"/>
              <a:t>2</a:t>
            </a:fld>
            <a:endParaRPr lang="es-MX"/>
          </a:p>
        </p:txBody>
      </p:sp>
      <p:pic>
        <p:nvPicPr>
          <p:cNvPr id="7" name="Marcador de posición de imagen 6" descr="Logotipo&#10;&#10;Descripción generada automáticamente">
            <a:extLst>
              <a:ext uri="{FF2B5EF4-FFF2-40B4-BE49-F238E27FC236}">
                <a16:creationId xmlns:a16="http://schemas.microsoft.com/office/drawing/2014/main" id="{B6BA6EBA-A871-DEFA-42EA-5B72D9D9760C}"/>
              </a:ext>
            </a:extLst>
          </p:cNvPr>
          <p:cNvPicPr>
            <a:picLocks noGrp="1" noChangeAspect="1"/>
          </p:cNvPicPr>
          <p:nvPr>
            <p:ph type="pic" sz="quarter" idx="13"/>
          </p:nvPr>
        </p:nvPicPr>
        <p:blipFill>
          <a:blip r:embed="rId3"/>
          <a:srcRect l="2958" r="2958"/>
          <a:stretch>
            <a:fillRect/>
          </a:stretch>
        </p:blipFill>
        <p:spPr/>
      </p:pic>
    </p:spTree>
    <p:extLst>
      <p:ext uri="{BB962C8B-B14F-4D97-AF65-F5344CB8AC3E}">
        <p14:creationId xmlns:p14="http://schemas.microsoft.com/office/powerpoint/2010/main" val="365334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5E27C7C-4B68-4BBC-BF36-8959D8493E4A}"/>
              </a:ext>
            </a:extLst>
          </p:cNvPr>
          <p:cNvSpPr>
            <a:spLocks noGrp="1"/>
          </p:cNvSpPr>
          <p:nvPr>
            <p:ph type="title"/>
          </p:nvPr>
        </p:nvSpPr>
        <p:spPr>
          <a:xfrm>
            <a:off x="838200" y="365125"/>
            <a:ext cx="4289385" cy="1325563"/>
          </a:xfrm>
        </p:spPr>
        <p:txBody>
          <a:bodyPr rtlCol="0">
            <a:noAutofit/>
          </a:bodyPr>
          <a:lstStyle/>
          <a:p>
            <a:pPr rtl="0"/>
            <a:r>
              <a:rPr lang="es-MX" sz="3600" dirty="0"/>
              <a:t>How </a:t>
            </a:r>
            <a:r>
              <a:rPr lang="es-MX" sz="3600" dirty="0" err="1"/>
              <a:t>does</a:t>
            </a:r>
            <a:r>
              <a:rPr lang="es-MX" sz="3600" dirty="0"/>
              <a:t> </a:t>
            </a:r>
            <a:r>
              <a:rPr lang="es-MX" sz="3600" dirty="0" err="1"/>
              <a:t>it</a:t>
            </a:r>
            <a:r>
              <a:rPr lang="es-MX" sz="3600" dirty="0"/>
              <a:t> </a:t>
            </a:r>
            <a:r>
              <a:rPr lang="es-MX" sz="3600" dirty="0" err="1"/>
              <a:t>work</a:t>
            </a:r>
            <a:r>
              <a:rPr lang="es-MX" sz="3600" dirty="0"/>
              <a:t>?</a:t>
            </a:r>
          </a:p>
        </p:txBody>
      </p:sp>
      <p:sp>
        <p:nvSpPr>
          <p:cNvPr id="9" name="Marcador de posición de número de diapositiva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s-MX" b="1" cap="all" spc="100" smtClean="0">
                <a:solidFill>
                  <a:schemeClr val="accent2"/>
                </a:solidFill>
              </a:rPr>
              <a:t>3</a:t>
            </a:fld>
            <a:endParaRPr lang="es-MX" b="1" cap="all" spc="100" dirty="0">
              <a:solidFill>
                <a:schemeClr val="accent2"/>
              </a:solidFill>
            </a:endParaRPr>
          </a:p>
        </p:txBody>
      </p:sp>
      <p:sp>
        <p:nvSpPr>
          <p:cNvPr id="3" name="Marcador de contenido 2">
            <a:extLst>
              <a:ext uri="{FF2B5EF4-FFF2-40B4-BE49-F238E27FC236}">
                <a16:creationId xmlns:a16="http://schemas.microsoft.com/office/drawing/2014/main" id="{9F34E9A3-B7D6-E972-A383-010A157CCAAF}"/>
              </a:ext>
            </a:extLst>
          </p:cNvPr>
          <p:cNvSpPr>
            <a:spLocks noGrp="1"/>
          </p:cNvSpPr>
          <p:nvPr>
            <p:ph idx="1"/>
          </p:nvPr>
        </p:nvSpPr>
        <p:spPr>
          <a:xfrm>
            <a:off x="838200" y="1825625"/>
            <a:ext cx="4463005" cy="4351338"/>
          </a:xfrm>
        </p:spPr>
        <p:txBody>
          <a:bodyPr>
            <a:normAutofit/>
          </a:bodyPr>
          <a:lstStyle/>
          <a:p>
            <a:pPr marL="0" indent="0" algn="just">
              <a:buNone/>
            </a:pPr>
            <a:r>
              <a:rPr lang="en-US" sz="2000" b="1" dirty="0" err="1">
                <a:effectLst/>
              </a:rPr>
              <a:t>GeoGreenView</a:t>
            </a:r>
            <a:r>
              <a:rPr lang="en-US" sz="2000" b="1" dirty="0">
                <a:effectLst/>
              </a:rPr>
              <a:t> </a:t>
            </a:r>
            <a:r>
              <a:rPr lang="en-US" sz="2000" dirty="0">
                <a:effectLst/>
              </a:rPr>
              <a:t>operates by using satellite images sourced from Google Maps. </a:t>
            </a:r>
          </a:p>
          <a:p>
            <a:pPr marL="0" indent="0" algn="just">
              <a:buNone/>
            </a:pPr>
            <a:r>
              <a:rPr lang="en-US" sz="2000" dirty="0">
                <a:effectLst/>
              </a:rPr>
              <a:t>The cities are divided into grid-like sections, and a custom-built vegetation detection algorithm is applied to each grid. </a:t>
            </a:r>
          </a:p>
          <a:p>
            <a:pPr marL="0" indent="0" algn="just">
              <a:buNone/>
            </a:pPr>
            <a:r>
              <a:rPr lang="en-US" sz="2000" dirty="0">
                <a:effectLst/>
              </a:rPr>
              <a:t>This algorithm processes the images to identify and highlight areas covered by vegetation.</a:t>
            </a:r>
            <a:endParaRPr lang="es-MX" sz="2000" dirty="0"/>
          </a:p>
        </p:txBody>
      </p:sp>
      <p:sp>
        <p:nvSpPr>
          <p:cNvPr id="5" name="Título 3">
            <a:extLst>
              <a:ext uri="{FF2B5EF4-FFF2-40B4-BE49-F238E27FC236}">
                <a16:creationId xmlns:a16="http://schemas.microsoft.com/office/drawing/2014/main" id="{B3BA723F-DCE1-5AC8-688F-47CB1CEB7226}"/>
              </a:ext>
            </a:extLst>
          </p:cNvPr>
          <p:cNvSpPr txBox="1">
            <a:spLocks/>
          </p:cNvSpPr>
          <p:nvPr/>
        </p:nvSpPr>
        <p:spPr>
          <a:xfrm>
            <a:off x="6096000" y="365124"/>
            <a:ext cx="51054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00" kern="1200">
                <a:solidFill>
                  <a:schemeClr val="tx1"/>
                </a:solidFill>
                <a:latin typeface="+mj-lt"/>
                <a:ea typeface="+mj-ea"/>
                <a:cs typeface="+mj-cs"/>
              </a:defRPr>
            </a:lvl1pPr>
          </a:lstStyle>
          <a:p>
            <a:r>
              <a:rPr lang="es-MX" sz="3600" dirty="0" err="1"/>
              <a:t>What</a:t>
            </a:r>
            <a:r>
              <a:rPr lang="es-MX" sz="3600" dirty="0"/>
              <a:t> </a:t>
            </a:r>
            <a:r>
              <a:rPr lang="es-MX" sz="3600" dirty="0" err="1"/>
              <a:t>did</a:t>
            </a:r>
            <a:r>
              <a:rPr lang="es-MX" sz="3600" dirty="0"/>
              <a:t> </a:t>
            </a:r>
            <a:r>
              <a:rPr lang="es-MX" sz="3600" dirty="0" err="1"/>
              <a:t>we</a:t>
            </a:r>
            <a:r>
              <a:rPr lang="es-MX" sz="3600" dirty="0"/>
              <a:t> </a:t>
            </a:r>
            <a:r>
              <a:rPr lang="es-MX" sz="3600" dirty="0" err="1"/>
              <a:t>utilized</a:t>
            </a:r>
            <a:r>
              <a:rPr lang="es-MX" sz="3600" dirty="0"/>
              <a:t>?</a:t>
            </a:r>
          </a:p>
        </p:txBody>
      </p:sp>
      <p:pic>
        <p:nvPicPr>
          <p:cNvPr id="10" name="Imagen 9" descr="Icono&#10;&#10;Descripción generada automáticamente">
            <a:extLst>
              <a:ext uri="{FF2B5EF4-FFF2-40B4-BE49-F238E27FC236}">
                <a16:creationId xmlns:a16="http://schemas.microsoft.com/office/drawing/2014/main" id="{7FC7C8ED-CF76-D49A-69BF-74C350949377}"/>
              </a:ext>
            </a:extLst>
          </p:cNvPr>
          <p:cNvPicPr>
            <a:picLocks noChangeAspect="1"/>
          </p:cNvPicPr>
          <p:nvPr/>
        </p:nvPicPr>
        <p:blipFill>
          <a:blip r:embed="rId3"/>
          <a:stretch>
            <a:fillRect/>
          </a:stretch>
        </p:blipFill>
        <p:spPr>
          <a:xfrm>
            <a:off x="5984240" y="1725220"/>
            <a:ext cx="1732886" cy="1865439"/>
          </a:xfrm>
          <a:prstGeom prst="rect">
            <a:avLst/>
          </a:prstGeom>
        </p:spPr>
      </p:pic>
      <p:pic>
        <p:nvPicPr>
          <p:cNvPr id="12" name="Imagen 11" descr="Icono&#10;&#10;Descripción generada automáticamente">
            <a:extLst>
              <a:ext uri="{FF2B5EF4-FFF2-40B4-BE49-F238E27FC236}">
                <a16:creationId xmlns:a16="http://schemas.microsoft.com/office/drawing/2014/main" id="{0202CC69-13B8-9E94-36A9-7E9ADF3F5895}"/>
              </a:ext>
            </a:extLst>
          </p:cNvPr>
          <p:cNvPicPr>
            <a:picLocks noChangeAspect="1"/>
          </p:cNvPicPr>
          <p:nvPr/>
        </p:nvPicPr>
        <p:blipFill>
          <a:blip r:embed="rId4"/>
          <a:stretch>
            <a:fillRect/>
          </a:stretch>
        </p:blipFill>
        <p:spPr>
          <a:xfrm>
            <a:off x="7980889" y="1995158"/>
            <a:ext cx="1325564" cy="1325564"/>
          </a:xfrm>
          <a:prstGeom prst="rect">
            <a:avLst/>
          </a:prstGeom>
        </p:spPr>
      </p:pic>
      <p:pic>
        <p:nvPicPr>
          <p:cNvPr id="14" name="Imagen 13" descr="Icono&#10;&#10;Descripción generada automáticamente">
            <a:extLst>
              <a:ext uri="{FF2B5EF4-FFF2-40B4-BE49-F238E27FC236}">
                <a16:creationId xmlns:a16="http://schemas.microsoft.com/office/drawing/2014/main" id="{278FF368-A94D-B36A-7AA7-B71016E3900A}"/>
              </a:ext>
            </a:extLst>
          </p:cNvPr>
          <p:cNvPicPr>
            <a:picLocks noChangeAspect="1"/>
          </p:cNvPicPr>
          <p:nvPr/>
        </p:nvPicPr>
        <p:blipFill>
          <a:blip r:embed="rId5"/>
          <a:stretch>
            <a:fillRect/>
          </a:stretch>
        </p:blipFill>
        <p:spPr>
          <a:xfrm>
            <a:off x="9780178" y="1914194"/>
            <a:ext cx="1207862" cy="1487490"/>
          </a:xfrm>
          <a:prstGeom prst="rect">
            <a:avLst/>
          </a:prstGeom>
        </p:spPr>
      </p:pic>
      <p:pic>
        <p:nvPicPr>
          <p:cNvPr id="16" name="Imagen 15" descr="Imagen que contiene señal, dibujo, reloj&#10;&#10;Descripción generada automáticamente">
            <a:extLst>
              <a:ext uri="{FF2B5EF4-FFF2-40B4-BE49-F238E27FC236}">
                <a16:creationId xmlns:a16="http://schemas.microsoft.com/office/drawing/2014/main" id="{2FBA8C8B-FE38-E975-F3C1-D32539E44121}"/>
              </a:ext>
            </a:extLst>
          </p:cNvPr>
          <p:cNvPicPr>
            <a:picLocks noChangeAspect="1"/>
          </p:cNvPicPr>
          <p:nvPr/>
        </p:nvPicPr>
        <p:blipFill>
          <a:blip r:embed="rId6"/>
          <a:stretch>
            <a:fillRect/>
          </a:stretch>
        </p:blipFill>
        <p:spPr>
          <a:xfrm>
            <a:off x="6304280" y="3456317"/>
            <a:ext cx="4612640" cy="1747212"/>
          </a:xfrm>
          <a:prstGeom prst="rect">
            <a:avLst/>
          </a:prstGeom>
        </p:spPr>
      </p:pic>
    </p:spTree>
    <p:extLst>
      <p:ext uri="{BB962C8B-B14F-4D97-AF65-F5344CB8AC3E}">
        <p14:creationId xmlns:p14="http://schemas.microsoft.com/office/powerpoint/2010/main" val="783914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5E27C7C-4B68-4BBC-BF36-8959D8493E4A}"/>
              </a:ext>
            </a:extLst>
          </p:cNvPr>
          <p:cNvSpPr>
            <a:spLocks noGrp="1"/>
          </p:cNvSpPr>
          <p:nvPr>
            <p:ph type="title"/>
          </p:nvPr>
        </p:nvSpPr>
        <p:spPr>
          <a:xfrm>
            <a:off x="838200" y="121285"/>
            <a:ext cx="6893560" cy="1325563"/>
          </a:xfrm>
        </p:spPr>
        <p:txBody>
          <a:bodyPr rtlCol="0">
            <a:noAutofit/>
          </a:bodyPr>
          <a:lstStyle/>
          <a:p>
            <a:pPr rtl="0"/>
            <a:r>
              <a:rPr lang="es-MX" sz="3600" dirty="0" err="1"/>
              <a:t>GeoGreenView</a:t>
            </a:r>
            <a:r>
              <a:rPr lang="es-MX" sz="3600" dirty="0"/>
              <a:t> in </a:t>
            </a:r>
            <a:r>
              <a:rPr lang="es-MX" sz="3600" dirty="0" err="1"/>
              <a:t>action</a:t>
            </a:r>
            <a:r>
              <a:rPr lang="es-MX" sz="3600" dirty="0"/>
              <a:t>!</a:t>
            </a:r>
          </a:p>
        </p:txBody>
      </p:sp>
      <p:sp>
        <p:nvSpPr>
          <p:cNvPr id="9" name="Marcador de posición de número de diapositiva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s-MX" b="1" cap="all" spc="100" smtClean="0">
                <a:solidFill>
                  <a:schemeClr val="accent2"/>
                </a:solidFill>
              </a:rPr>
              <a:t>4</a:t>
            </a:fld>
            <a:endParaRPr lang="es-MX" b="1" cap="all" spc="100" dirty="0">
              <a:solidFill>
                <a:schemeClr val="accent2"/>
              </a:solidFill>
            </a:endParaRPr>
          </a:p>
        </p:txBody>
      </p:sp>
      <p:pic>
        <p:nvPicPr>
          <p:cNvPr id="7" name="20241007-0055-29.3914618">
            <a:hlinkClick r:id="" action="ppaction://media"/>
            <a:extLst>
              <a:ext uri="{FF2B5EF4-FFF2-40B4-BE49-F238E27FC236}">
                <a16:creationId xmlns:a16="http://schemas.microsoft.com/office/drawing/2014/main" id="{91D71570-281F-D2A2-1E3E-0329FAC3987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58240" y="1397349"/>
            <a:ext cx="9936480" cy="4574235"/>
          </a:xfrm>
          <a:prstGeom prst="rect">
            <a:avLst/>
          </a:prstGeom>
        </p:spPr>
      </p:pic>
    </p:spTree>
    <p:extLst>
      <p:ext uri="{BB962C8B-B14F-4D97-AF65-F5344CB8AC3E}">
        <p14:creationId xmlns:p14="http://schemas.microsoft.com/office/powerpoint/2010/main" val="21276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Un conjunto de árboles&#10;&#10;Descripción generada automáticamente con confianza baja">
            <a:extLst>
              <a:ext uri="{FF2B5EF4-FFF2-40B4-BE49-F238E27FC236}">
                <a16:creationId xmlns:a16="http://schemas.microsoft.com/office/drawing/2014/main" id="{9E3FBBC0-6E99-E86B-D577-4A6DC0CB0CDA}"/>
              </a:ext>
            </a:extLst>
          </p:cNvPr>
          <p:cNvPicPr>
            <a:picLocks noChangeAspect="1"/>
          </p:cNvPicPr>
          <p:nvPr/>
        </p:nvPicPr>
        <p:blipFill>
          <a:blip r:embed="rId2"/>
          <a:srcRect l="28882" r="24869" b="1"/>
          <a:stretch/>
        </p:blipFill>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a:noFill/>
        </p:spPr>
      </p:pic>
      <p:sp>
        <p:nvSpPr>
          <p:cNvPr id="2" name="Título 1">
            <a:extLst>
              <a:ext uri="{FF2B5EF4-FFF2-40B4-BE49-F238E27FC236}">
                <a16:creationId xmlns:a16="http://schemas.microsoft.com/office/drawing/2014/main" id="{B637EEF7-1F38-9036-7E81-07D75F5A2BB9}"/>
              </a:ext>
            </a:extLst>
          </p:cNvPr>
          <p:cNvSpPr>
            <a:spLocks noGrp="1"/>
          </p:cNvSpPr>
          <p:nvPr>
            <p:ph type="title"/>
          </p:nvPr>
        </p:nvSpPr>
        <p:spPr>
          <a:xfrm>
            <a:off x="804672" y="1335024"/>
            <a:ext cx="6190488" cy="1179576"/>
          </a:xfrm>
        </p:spPr>
        <p:txBody>
          <a:bodyPr anchor="b">
            <a:normAutofit/>
          </a:bodyPr>
          <a:lstStyle/>
          <a:p>
            <a:r>
              <a:rPr lang="es-MX" sz="3800" err="1"/>
              <a:t>What</a:t>
            </a:r>
            <a:r>
              <a:rPr lang="es-MX" sz="3800"/>
              <a:t> do </a:t>
            </a:r>
            <a:r>
              <a:rPr lang="es-MX" sz="3800" err="1"/>
              <a:t>we</a:t>
            </a:r>
            <a:r>
              <a:rPr lang="es-MX" sz="3800"/>
              <a:t> hope </a:t>
            </a:r>
            <a:r>
              <a:rPr lang="es-MX" sz="3800" err="1"/>
              <a:t>to</a:t>
            </a:r>
            <a:r>
              <a:rPr lang="es-MX" sz="3800"/>
              <a:t> </a:t>
            </a:r>
            <a:r>
              <a:rPr lang="es-MX" sz="3800" err="1"/>
              <a:t>achieve</a:t>
            </a:r>
            <a:r>
              <a:rPr lang="es-MX" sz="3800"/>
              <a:t>?</a:t>
            </a:r>
          </a:p>
        </p:txBody>
      </p:sp>
      <p:sp>
        <p:nvSpPr>
          <p:cNvPr id="3" name="Marcador de contenido 2">
            <a:extLst>
              <a:ext uri="{FF2B5EF4-FFF2-40B4-BE49-F238E27FC236}">
                <a16:creationId xmlns:a16="http://schemas.microsoft.com/office/drawing/2014/main" id="{472E218B-9DEB-DA96-4867-7AA16EB84737}"/>
              </a:ext>
            </a:extLst>
          </p:cNvPr>
          <p:cNvSpPr>
            <a:spLocks noGrp="1"/>
          </p:cNvSpPr>
          <p:nvPr>
            <p:ph idx="1"/>
          </p:nvPr>
        </p:nvSpPr>
        <p:spPr>
          <a:xfrm>
            <a:off x="850392" y="2825496"/>
            <a:ext cx="6190488" cy="3346704"/>
          </a:xfrm>
        </p:spPr>
        <p:txBody>
          <a:bodyPr>
            <a:normAutofit/>
          </a:bodyPr>
          <a:lstStyle/>
          <a:p>
            <a:pPr marL="0" indent="0" rtl="0">
              <a:lnSpc>
                <a:spcPct val="100000"/>
              </a:lnSpc>
              <a:buNone/>
            </a:pPr>
            <a:r>
              <a:rPr lang="en-US" sz="1700" b="1" err="1">
                <a:effectLst/>
              </a:rPr>
              <a:t>GeoGreenView</a:t>
            </a:r>
            <a:r>
              <a:rPr lang="en-US" sz="1700" b="1">
                <a:effectLst/>
              </a:rPr>
              <a:t> </a:t>
            </a:r>
            <a:r>
              <a:rPr lang="en-US" sz="1700">
                <a:effectLst/>
              </a:rPr>
              <a:t>aims to foster an understanding of the critical role of green spaces in urban planning. </a:t>
            </a:r>
          </a:p>
          <a:p>
            <a:pPr marL="0" indent="0" rtl="0">
              <a:lnSpc>
                <a:spcPct val="100000"/>
              </a:lnSpc>
              <a:buNone/>
            </a:pPr>
            <a:r>
              <a:rPr lang="en-US" sz="1700">
                <a:effectLst/>
              </a:rPr>
              <a:t>It seeks to inform both policymakers and citizens about the disparities in green space availability and the need for greener, more sustainable urban environments. </a:t>
            </a:r>
          </a:p>
          <a:p>
            <a:pPr marL="0" indent="0" rtl="0">
              <a:lnSpc>
                <a:spcPct val="100000"/>
              </a:lnSpc>
              <a:buNone/>
            </a:pPr>
            <a:r>
              <a:rPr lang="en-US" sz="1700">
                <a:effectLst/>
              </a:rPr>
              <a:t>Through the interactive display of this information, the tool aspires to encourage more proactive approaches to urban development that prioritize the integration of green areas, especially in cities where these spaces are limited.</a:t>
            </a:r>
            <a:endParaRPr lang="en-US" sz="1700"/>
          </a:p>
        </p:txBody>
      </p:sp>
      <p:sp>
        <p:nvSpPr>
          <p:cNvPr id="11" name="Date Placeholder 4">
            <a:extLst>
              <a:ext uri="{FF2B5EF4-FFF2-40B4-BE49-F238E27FC236}">
                <a16:creationId xmlns:a16="http://schemas.microsoft.com/office/drawing/2014/main" id="{99F59144-6128-C19A-0E5B-E24D117C1BD6}"/>
              </a:ext>
            </a:extLst>
          </p:cNvPr>
          <p:cNvSpPr>
            <a:spLocks noGrp="1"/>
          </p:cNvSpPr>
          <p:nvPr>
            <p:ph type="dt" sz="half" idx="10"/>
          </p:nvPr>
        </p:nvSpPr>
        <p:spPr>
          <a:xfrm>
            <a:off x="838200" y="6356350"/>
            <a:ext cx="2743200" cy="365125"/>
          </a:xfrm>
        </p:spPr>
        <p:txBody>
          <a:bodyPr/>
          <a:lstStyle/>
          <a:p>
            <a:pPr rtl="0">
              <a:spcAft>
                <a:spcPts val="600"/>
              </a:spcAft>
            </a:pPr>
            <a:r>
              <a:rPr lang="es-MX" dirty="0"/>
              <a:t>10</a:t>
            </a:r>
            <a:r>
              <a:rPr lang="es-MX" noProof="0" dirty="0"/>
              <a:t>/06/2024</a:t>
            </a:r>
          </a:p>
        </p:txBody>
      </p:sp>
      <p:sp>
        <p:nvSpPr>
          <p:cNvPr id="13" name="Footer Placeholder 5">
            <a:extLst>
              <a:ext uri="{FF2B5EF4-FFF2-40B4-BE49-F238E27FC236}">
                <a16:creationId xmlns:a16="http://schemas.microsoft.com/office/drawing/2014/main" id="{487699D9-DF7A-0770-E264-8571F45EE574}"/>
              </a:ext>
            </a:extLst>
          </p:cNvPr>
          <p:cNvSpPr>
            <a:spLocks noGrp="1"/>
          </p:cNvSpPr>
          <p:nvPr>
            <p:ph type="ftr" sz="quarter" idx="11"/>
          </p:nvPr>
        </p:nvSpPr>
        <p:spPr>
          <a:xfrm>
            <a:off x="7964424" y="621792"/>
            <a:ext cx="4114800" cy="365125"/>
          </a:xfrm>
        </p:spPr>
        <p:txBody>
          <a:bodyPr/>
          <a:lstStyle/>
          <a:p>
            <a:pPr rtl="0">
              <a:spcAft>
                <a:spcPts val="600"/>
              </a:spcAft>
            </a:pPr>
            <a:r>
              <a:rPr lang="es-MX" noProof="0"/>
              <a:t>Título de la presentación</a:t>
            </a:r>
          </a:p>
        </p:txBody>
      </p:sp>
      <p:sp>
        <p:nvSpPr>
          <p:cNvPr id="4" name="Marcador de número de diapositiva 3">
            <a:extLst>
              <a:ext uri="{FF2B5EF4-FFF2-40B4-BE49-F238E27FC236}">
                <a16:creationId xmlns:a16="http://schemas.microsoft.com/office/drawing/2014/main" id="{0AC41707-8EF9-F05F-2C07-FE42A499312F}"/>
              </a:ext>
            </a:extLst>
          </p:cNvPr>
          <p:cNvSpPr>
            <a:spLocks noGrp="1"/>
          </p:cNvSpPr>
          <p:nvPr>
            <p:ph type="sldNum" sz="quarter" idx="12"/>
          </p:nvPr>
        </p:nvSpPr>
        <p:spPr>
          <a:xfrm>
            <a:off x="8610600" y="6356350"/>
            <a:ext cx="2743200" cy="365125"/>
          </a:xfrm>
        </p:spPr>
        <p:txBody>
          <a:bodyPr anchor="ctr">
            <a:normAutofit/>
          </a:bodyPr>
          <a:lstStyle/>
          <a:p>
            <a:pPr rtl="0">
              <a:spcAft>
                <a:spcPts val="600"/>
              </a:spcAft>
            </a:pPr>
            <a:fld id="{D8DA9DAA-006C-4F4B-980E-E3DF019B24E2}" type="slidenum">
              <a:rPr lang="es-MX" noProof="0" smtClean="0"/>
              <a:pPr rtl="0">
                <a:spcAft>
                  <a:spcPts val="600"/>
                </a:spcAft>
              </a:pPr>
              <a:t>5</a:t>
            </a:fld>
            <a:endParaRPr lang="es-MX" noProof="0"/>
          </a:p>
        </p:txBody>
      </p:sp>
    </p:spTree>
    <p:extLst>
      <p:ext uri="{BB962C8B-B14F-4D97-AF65-F5344CB8AC3E}">
        <p14:creationId xmlns:p14="http://schemas.microsoft.com/office/powerpoint/2010/main" val="3890743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Marcador de posición de fecha 21">
            <a:extLst>
              <a:ext uri="{FF2B5EF4-FFF2-40B4-BE49-F238E27FC236}">
                <a16:creationId xmlns:a16="http://schemas.microsoft.com/office/drawing/2014/main" id="{692474E6-3035-46B8-9C05-9B4204E8ED39}"/>
              </a:ext>
            </a:extLst>
          </p:cNvPr>
          <p:cNvSpPr>
            <a:spLocks noGrp="1"/>
          </p:cNvSpPr>
          <p:nvPr>
            <p:ph type="dt" sz="half" idx="10"/>
          </p:nvPr>
        </p:nvSpPr>
        <p:spPr/>
        <p:txBody>
          <a:bodyPr rtlCol="0"/>
          <a:lstStyle/>
          <a:p>
            <a:pPr rtl="0"/>
            <a:r>
              <a:rPr lang="es-MX" dirty="0"/>
              <a:t>10/06/2024</a:t>
            </a:r>
          </a:p>
        </p:txBody>
      </p:sp>
      <p:sp>
        <p:nvSpPr>
          <p:cNvPr id="24" name="Marcador de posición de número de diapositiva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rtlCol="0"/>
          <a:lstStyle/>
          <a:p>
            <a:pPr rtl="0"/>
            <a:fld id="{D8DA9DAA-006C-4F4B-980E-E3DF019B24E2}" type="slidenum">
              <a:rPr lang="es-MX" smtClean="0"/>
              <a:pPr rtl="0"/>
              <a:t>6</a:t>
            </a:fld>
            <a:endParaRPr lang="es-MX"/>
          </a:p>
        </p:txBody>
      </p:sp>
      <p:sp>
        <p:nvSpPr>
          <p:cNvPr id="23" name="Marcador de posición de pie de página 22">
            <a:extLst>
              <a:ext uri="{FF2B5EF4-FFF2-40B4-BE49-F238E27FC236}">
                <a16:creationId xmlns:a16="http://schemas.microsoft.com/office/drawing/2014/main" id="{DE8D546E-0F46-4CC0-B2B1-8B2430D00C0C}"/>
              </a:ext>
            </a:extLst>
          </p:cNvPr>
          <p:cNvSpPr>
            <a:spLocks noGrp="1"/>
          </p:cNvSpPr>
          <p:nvPr>
            <p:ph type="ftr" sz="quarter" idx="11"/>
          </p:nvPr>
        </p:nvSpPr>
        <p:spPr/>
        <p:txBody>
          <a:bodyPr rtlCol="0"/>
          <a:lstStyle/>
          <a:p>
            <a:pPr rtl="0"/>
            <a:r>
              <a:rPr lang="es-MX" dirty="0" err="1"/>
              <a:t>geogreenview</a:t>
            </a:r>
            <a:endParaRPr lang="es-MX" dirty="0"/>
          </a:p>
        </p:txBody>
      </p:sp>
      <p:pic>
        <p:nvPicPr>
          <p:cNvPr id="9" name="Marcador de posición de imagen 8" descr="montañas al atardecer">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3"/>
          <a:srcRect t="41" b="41"/>
          <a:stretch/>
        </p:blipFill>
        <p:spPr/>
      </p:pic>
      <p:pic>
        <p:nvPicPr>
          <p:cNvPr id="11" name="Marcador de posición de imagen 10" descr="montañas al atardecer">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4"/>
          <a:srcRect t="347" b="347"/>
          <a:stretch/>
        </p:blipFill>
        <p:spPr/>
      </p:pic>
      <p:sp>
        <p:nvSpPr>
          <p:cNvPr id="6" name="Título 5">
            <a:extLst>
              <a:ext uri="{FF2B5EF4-FFF2-40B4-BE49-F238E27FC236}">
                <a16:creationId xmlns:a16="http://schemas.microsoft.com/office/drawing/2014/main" id="{FF777B66-94CB-491C-AC6B-BDAC98E21D57}"/>
              </a:ext>
            </a:extLst>
          </p:cNvPr>
          <p:cNvSpPr>
            <a:spLocks noGrp="1"/>
          </p:cNvSpPr>
          <p:nvPr>
            <p:ph type="title"/>
          </p:nvPr>
        </p:nvSpPr>
        <p:spPr/>
        <p:txBody>
          <a:bodyPr rtlCol="0"/>
          <a:lstStyle/>
          <a:p>
            <a:pPr rtl="0"/>
            <a:r>
              <a:rPr lang="es-MX" dirty="0" err="1"/>
              <a:t>Thank</a:t>
            </a:r>
            <a:r>
              <a:rPr lang="es-MX" dirty="0"/>
              <a:t> </a:t>
            </a:r>
            <a:r>
              <a:rPr lang="es-MX" dirty="0" err="1"/>
              <a:t>you</a:t>
            </a:r>
            <a:r>
              <a:rPr lang="es-MX" dirty="0"/>
              <a:t>!</a:t>
            </a:r>
          </a:p>
        </p:txBody>
      </p:sp>
      <p:sp>
        <p:nvSpPr>
          <p:cNvPr id="7" name="Marcador de posición de texto 6">
            <a:extLst>
              <a:ext uri="{FF2B5EF4-FFF2-40B4-BE49-F238E27FC236}">
                <a16:creationId xmlns:a16="http://schemas.microsoft.com/office/drawing/2014/main" id="{42AF1107-8D35-4E35-93C7-D3640946F742}"/>
              </a:ext>
            </a:extLst>
          </p:cNvPr>
          <p:cNvSpPr>
            <a:spLocks noGrp="1"/>
          </p:cNvSpPr>
          <p:nvPr>
            <p:ph type="body" sz="quarter" idx="13"/>
          </p:nvPr>
        </p:nvSpPr>
        <p:spPr/>
        <p:txBody>
          <a:bodyPr rtlCol="0"/>
          <a:lstStyle/>
          <a:p>
            <a:pPr rtl="0"/>
            <a:r>
              <a:rPr lang="es-MX" dirty="0" err="1"/>
              <a:t>From</a:t>
            </a:r>
            <a:r>
              <a:rPr lang="es-MX" dirty="0"/>
              <a:t> </a:t>
            </a:r>
            <a:r>
              <a:rPr lang="es-MX" dirty="0" err="1"/>
              <a:t>the</a:t>
            </a:r>
            <a:r>
              <a:rPr lang="es-MX" dirty="0"/>
              <a:t> </a:t>
            </a:r>
            <a:r>
              <a:rPr lang="es-MX" dirty="0" err="1"/>
              <a:t>TerraBytes</a:t>
            </a:r>
            <a:r>
              <a:rPr lang="es-MX" dirty="0"/>
              <a:t> </a:t>
            </a:r>
            <a:r>
              <a:rPr lang="es-MX" dirty="0" err="1"/>
              <a:t>team</a:t>
            </a:r>
            <a:endParaRPr lang="es-MX" dirty="0"/>
          </a:p>
          <a:p>
            <a:pPr rtl="0"/>
            <a:endParaRPr lang="es-MX" dirty="0"/>
          </a:p>
        </p:txBody>
      </p:sp>
      <p:pic>
        <p:nvPicPr>
          <p:cNvPr id="15" name="Marcador de posición de imagen 14" descr="montañas bajo el cielo justo antes del anochecer">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5"/>
          <a:srcRect l="16" r="16"/>
          <a:stretch/>
        </p:blipFill>
        <p:spPr/>
      </p:pic>
      <p:pic>
        <p:nvPicPr>
          <p:cNvPr id="13" name="Marcador de posición de imagen 12" descr="montañas bajo un cielo nocturno justo antes del amanecer">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6"/>
          <a:srcRect t="108" b="108"/>
          <a:stretch/>
        </p:blipFill>
        <p:spPr/>
      </p:pic>
    </p:spTree>
    <p:extLst>
      <p:ext uri="{BB962C8B-B14F-4D97-AF65-F5344CB8AC3E}">
        <p14:creationId xmlns:p14="http://schemas.microsoft.com/office/powerpoint/2010/main" val="927313156"/>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88_TF89338750_Win32" id="{99642FD9-2D40-4169-AF7A-B31F6C9CC1AE}" vid="{D727949C-CFAC-4660-B9F1-1FD59523C61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Presentación de galaxia</Template>
  <TotalTime>39</TotalTime>
  <Words>239</Words>
  <Application>Microsoft Office PowerPoint</Application>
  <PresentationFormat>Panorámica</PresentationFormat>
  <Paragraphs>34</Paragraphs>
  <Slides>6</Slides>
  <Notes>5</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vt:i4>
      </vt:variant>
    </vt:vector>
  </HeadingPairs>
  <TitlesOfParts>
    <vt:vector size="10" baseType="lpstr">
      <vt:lpstr>Arial</vt:lpstr>
      <vt:lpstr>Calibri</vt:lpstr>
      <vt:lpstr>Univers</vt:lpstr>
      <vt:lpstr>GradientUnivers</vt:lpstr>
      <vt:lpstr>GeoGreenView</vt:lpstr>
      <vt:lpstr>Introduction</vt:lpstr>
      <vt:lpstr>How does it work?</vt:lpstr>
      <vt:lpstr>GeoGreenView in action!</vt:lpstr>
      <vt:lpstr>What do we hope to achieve?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FRANCISCO VALERIO LOPEZ</dc:creator>
  <cp:lastModifiedBy>FRANCISCO VALERIO LOPEZ</cp:lastModifiedBy>
  <cp:revision>1</cp:revision>
  <dcterms:created xsi:type="dcterms:W3CDTF">2024-10-07T00:51:20Z</dcterms:created>
  <dcterms:modified xsi:type="dcterms:W3CDTF">2024-10-07T01:30:39Z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